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256" r:id="rId3"/>
    <p:sldId id="257" r:id="rId5"/>
    <p:sldId id="266" r:id="rId6"/>
    <p:sldId id="261" r:id="rId7"/>
    <p:sldId id="262" r:id="rId8"/>
    <p:sldId id="264" r:id="rId9"/>
    <p:sldId id="269" r:id="rId10"/>
    <p:sldId id="258" r:id="rId11"/>
    <p:sldId id="270" r:id="rId12"/>
    <p:sldId id="271" r:id="rId13"/>
    <p:sldId id="259" r:id="rId14"/>
    <p:sldId id="260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effectLst/>
              </a:rPr>
              <a:t>Homework 1</a:t>
            </a:r>
            <a:endParaRPr lang="en-US" altLang="zh-CN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</a:rPr>
              <a:t>Qunhao Zhang </a:t>
            </a:r>
            <a:endParaRPr lang="en-US" altLang="zh-CN" dirty="0"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98295" y="0"/>
            <a:ext cx="10593705" cy="685863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971550" y="1919605"/>
            <a:ext cx="5124450" cy="1987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4400"/>
              <a:t>Filter a bit</a:t>
            </a:r>
            <a:endParaRPr lang="en-US" sz="4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76675" y="648335"/>
            <a:ext cx="8315325" cy="552958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647700" y="1825625"/>
            <a:ext cx="3971290" cy="43522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800"/>
              <a:t>Degree distribution shows how many nodes of a certain degree.</a:t>
            </a:r>
            <a:endParaRPr lang="en-US" sz="2800"/>
          </a:p>
          <a:p>
            <a:endParaRPr lang="en-US" sz="2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Figure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745355" y="382905"/>
            <a:ext cx="7723505" cy="579374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47700" y="2138045"/>
            <a:ext cx="4098290" cy="40386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800"/>
              <a:t>p(k) is the probability of a random chosen node has degree k.</a:t>
            </a:r>
            <a:endParaRPr lang="en-US" sz="2800"/>
          </a:p>
          <a:p>
            <a:endParaRPr lang="en-US" sz="2800"/>
          </a:p>
          <a:p>
            <a:endParaRPr lang="en-US"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Data Preprocessing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5448300" cy="4351655"/>
          </a:xfrm>
        </p:spPr>
        <p:txBody>
          <a:bodyPr/>
          <a:p>
            <a:pPr marL="0" indent="0">
              <a:buNone/>
            </a:pPr>
            <a:r>
              <a:rPr lang="en-US"/>
              <a:t>To gexf:</a:t>
            </a:r>
            <a:endParaRPr lang="en-US"/>
          </a:p>
          <a:p>
            <a:pPr marL="0" indent="457200">
              <a:buNone/>
            </a:pPr>
            <a:r>
              <a:rPr lang="en-US"/>
              <a:t>Read raw txt file use python.</a:t>
            </a:r>
            <a:endParaRPr lang="en-US"/>
          </a:p>
          <a:p>
            <a:pPr marL="0" indent="457200">
              <a:buNone/>
            </a:pPr>
            <a:r>
              <a:rPr lang="en-US"/>
              <a:t>Link each node in Networkx graph data structure.</a:t>
            </a:r>
            <a:endParaRPr lang="en-US"/>
          </a:p>
          <a:p>
            <a:pPr marL="0" indent="457200">
              <a:buNone/>
            </a:pPr>
            <a:r>
              <a:rPr lang="en-US"/>
              <a:t>Use networkx.write_gexf() to save gexf file.</a:t>
            </a:r>
            <a:endParaRPr lang="en-US"/>
          </a:p>
          <a:p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6096000" y="1825625"/>
            <a:ext cx="5067300" cy="43522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800"/>
              <a:t>To csv:</a:t>
            </a:r>
            <a:endParaRPr lang="en-US" sz="2800"/>
          </a:p>
          <a:p>
            <a:pPr indent="457200"/>
            <a:r>
              <a:rPr lang="en-US" sz="2800">
                <a:sym typeface="+mn-ea"/>
              </a:rPr>
              <a:t>Read raw txt file use python.</a:t>
            </a:r>
            <a:endParaRPr lang="en-US" sz="2800">
              <a:sym typeface="+mn-ea"/>
            </a:endParaRPr>
          </a:p>
          <a:p>
            <a:pPr indent="457200"/>
            <a:r>
              <a:rPr lang="en-US" sz="2800"/>
              <a:t>Saperate each node number by ‘, ’.</a:t>
            </a:r>
            <a:endParaRPr lang="en-US" sz="2800"/>
          </a:p>
          <a:p>
            <a:pPr indent="457200"/>
            <a:r>
              <a:rPr lang="en-US" sz="2800"/>
              <a:t>Write to csv file.</a:t>
            </a:r>
            <a:endParaRPr lang="en-US"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Data Preprocessing(con.)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5448300" cy="435165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/>
              <a:t>To gexf:</a:t>
            </a:r>
            <a:endParaRPr lang="en-US"/>
          </a:p>
          <a:p>
            <a:pPr marL="0" indent="0">
              <a:buNone/>
            </a:pPr>
            <a:r>
              <a:rPr lang="en-US"/>
              <a:t>G = nx.Graph()</a:t>
            </a:r>
            <a:endParaRPr lang="en-US"/>
          </a:p>
          <a:p>
            <a:pPr marL="0" indent="0">
              <a:buNone/>
            </a:pPr>
            <a:r>
              <a:rPr lang="en-US">
                <a:sym typeface="+mn-ea"/>
              </a:rPr>
              <a:t>edges = read_txt_file(file_path)</a:t>
            </a:r>
            <a:endParaRPr lang="en-US">
              <a:sym typeface="+mn-ea"/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for edge in edges:</a:t>
            </a:r>
            <a:endParaRPr lang="en-US"/>
          </a:p>
          <a:p>
            <a:pPr marL="0" indent="0">
              <a:buNone/>
            </a:pPr>
            <a:r>
              <a:rPr lang="en-US"/>
              <a:t>    G.add_edge(edge[0], edge[1])</a:t>
            </a:r>
            <a:endParaRPr lang="en-US"/>
          </a:p>
          <a:p>
            <a:endParaRPr lang="en-US"/>
          </a:p>
          <a:p>
            <a:pPr marL="0" indent="0">
              <a:buNone/>
            </a:pPr>
            <a:r>
              <a:rPr lang="en-US"/>
              <a:t>nx.write_gexf(G, target_path)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6096000" y="1825625"/>
            <a:ext cx="6096000" cy="43522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800"/>
              <a:t>To csv:</a:t>
            </a:r>
            <a:endParaRPr lang="en-US" sz="2800"/>
          </a:p>
          <a:p>
            <a:r>
              <a:rPr lang="en-US" sz="2800">
                <a:sym typeface="+mn-ea"/>
              </a:rPr>
              <a:t>edges = []</a:t>
            </a:r>
            <a:endParaRPr lang="en-US" sz="2800">
              <a:sym typeface="+mn-ea"/>
            </a:endParaRPr>
          </a:p>
          <a:p>
            <a:r>
              <a:rPr lang="en-US" sz="2800">
                <a:sym typeface="+mn-ea"/>
              </a:rPr>
              <a:t>for line in source_file:</a:t>
            </a:r>
            <a:endParaRPr lang="en-US" sz="2800">
              <a:sym typeface="+mn-ea"/>
            </a:endParaRPr>
          </a:p>
          <a:p>
            <a:r>
              <a:rPr lang="en-US" sz="2800">
                <a:sym typeface="+mn-ea"/>
              </a:rPr>
              <a:t>    edges.append(line.split('\t'))</a:t>
            </a:r>
            <a:endParaRPr lang="en-US" sz="2800">
              <a:sym typeface="+mn-ea"/>
            </a:endParaRPr>
          </a:p>
          <a:p>
            <a:endParaRPr lang="en-US" sz="2800">
              <a:sym typeface="+mn-ea"/>
            </a:endParaRPr>
          </a:p>
          <a:p>
            <a:r>
              <a:rPr lang="en-US" sz="2800">
                <a:sym typeface="+mn-ea"/>
              </a:rPr>
              <a:t>for edge in edges:</a:t>
            </a:r>
            <a:endParaRPr lang="en-US" sz="2800">
              <a:sym typeface="+mn-ea"/>
            </a:endParaRPr>
          </a:p>
          <a:p>
            <a:r>
              <a:rPr lang="en-US" sz="2800">
                <a:sym typeface="+mn-ea"/>
              </a:rPr>
              <a:t>    target.write(edge[0] + ',' + edge[1])</a:t>
            </a:r>
            <a:endParaRPr lang="en-US" sz="2800"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Network</a:t>
            </a:r>
            <a:r>
              <a:rPr lang="en-US"/>
              <a:t>x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12290"/>
            <a:ext cx="10515600" cy="4351338"/>
          </a:xfrm>
        </p:spPr>
        <p:txBody>
          <a:bodyPr>
            <a:normAutofit lnSpcReduction="10000"/>
          </a:bodyPr>
          <a:p>
            <a:pPr marL="0" indent="457200">
              <a:buNone/>
            </a:pPr>
            <a:r>
              <a:rPr lang="en-US">
                <a:solidFill>
                  <a:schemeClr val="tx1"/>
                </a:solidFill>
              </a:rPr>
              <a:t>Networkx is a python library for analyzing complex networks.</a:t>
            </a:r>
            <a:endParaRPr lang="en-US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>
                <a:solidFill>
                  <a:schemeClr val="tx1"/>
                </a:solidFill>
              </a:rPr>
              <a:t>It provides useful algorithms and data structures.</a:t>
            </a:r>
            <a:endParaRPr lang="en-US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>
              <a:solidFill>
                <a:schemeClr val="tx1"/>
              </a:solidFill>
            </a:endParaRPr>
          </a:p>
          <a:p>
            <a:pPr marL="0" indent="457200">
              <a:buNone/>
            </a:pPr>
            <a:r>
              <a:rPr lang="en-US">
                <a:solidFill>
                  <a:schemeClr val="tx1"/>
                </a:solidFill>
              </a:rPr>
              <a:t>You can use:</a:t>
            </a:r>
            <a:endParaRPr lang="en-US">
              <a:solidFill>
                <a:schemeClr val="tx1"/>
              </a:solidFill>
            </a:endParaRPr>
          </a:p>
          <a:p>
            <a:pPr marL="0" indent="457200" algn="ctr">
              <a:buNone/>
            </a:pPr>
            <a:r>
              <a:rPr lang="en-US">
                <a:solidFill>
                  <a:schemeClr val="accent6"/>
                </a:solidFill>
              </a:rPr>
              <a:t>import </a:t>
            </a:r>
            <a:r>
              <a:rPr lang="en-US">
                <a:solidFill>
                  <a:schemeClr val="tx1"/>
                </a:solidFill>
              </a:rPr>
              <a:t>networkx </a:t>
            </a:r>
            <a:r>
              <a:rPr lang="en-US">
                <a:solidFill>
                  <a:schemeClr val="accent6"/>
                </a:solidFill>
              </a:rPr>
              <a:t>as </a:t>
            </a:r>
            <a:r>
              <a:rPr lang="en-US">
                <a:solidFill>
                  <a:schemeClr val="tx1"/>
                </a:solidFill>
              </a:rPr>
              <a:t>nx</a:t>
            </a:r>
            <a:endParaRPr lang="en-US"/>
          </a:p>
          <a:p>
            <a:pPr marL="0" indent="457200" algn="l">
              <a:buNone/>
            </a:pPr>
            <a:r>
              <a:rPr lang="en-US" sz="2800">
                <a:solidFill>
                  <a:schemeClr val="tx1"/>
                </a:solidFill>
              </a:rPr>
              <a:t>to start using networkx.</a:t>
            </a:r>
            <a:endParaRPr lang="en-US" sz="2800">
              <a:solidFill>
                <a:schemeClr val="tx1"/>
              </a:solidFill>
            </a:endParaRPr>
          </a:p>
          <a:p>
            <a:pPr marL="457200" lvl="1" indent="457200">
              <a:buNone/>
            </a:pPr>
            <a:endParaRPr lang="en-US">
              <a:solidFill>
                <a:schemeClr val="tx1"/>
              </a:solidFill>
            </a:endParaRPr>
          </a:p>
          <a:p>
            <a:pPr marL="457200" lvl="1" indent="457200">
              <a:buNone/>
            </a:pPr>
            <a:endParaRPr lang="en-US">
              <a:solidFill>
                <a:schemeClr val="tx1"/>
              </a:solidFill>
            </a:endParaRPr>
          </a:p>
          <a:p>
            <a:pPr marL="0" indent="457200">
              <a:buNone/>
            </a:pPr>
            <a:r>
              <a:rPr lang="en-US">
                <a:solidFill>
                  <a:schemeClr val="tx1"/>
                </a:solidFill>
                <a:sym typeface="+mn-ea"/>
              </a:rPr>
              <a:t>Let compute a diameter for example!</a:t>
            </a:r>
            <a:endParaRPr lang="en-US">
              <a:solidFill>
                <a:schemeClr val="tx1"/>
              </a:solidFill>
            </a:endParaRPr>
          </a:p>
          <a:p>
            <a:pPr marL="0" indent="457200">
              <a:buNone/>
            </a:pPr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Diameter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marL="0" indent="0">
              <a:buNone/>
            </a:pPr>
            <a:r>
              <a:rPr lang="en-US" b="1">
                <a:solidFill>
                  <a:schemeClr val="tx1"/>
                </a:solidFill>
              </a:rPr>
              <a:t>Creating graph</a:t>
            </a:r>
            <a:endParaRPr lang="en-US" b="1">
              <a:solidFill>
                <a:schemeClr val="tx1"/>
              </a:solidFill>
            </a:endParaRPr>
          </a:p>
          <a:p>
            <a:endParaRPr lang="en-US"/>
          </a:p>
          <a:p>
            <a:pPr marL="0" indent="0">
              <a:buNone/>
            </a:pPr>
            <a:r>
              <a:rPr lang="en-US">
                <a:solidFill>
                  <a:schemeClr val="tx1"/>
                </a:solidFill>
              </a:rPr>
              <a:t>G </a:t>
            </a:r>
            <a:r>
              <a:rPr lang="en-US">
                <a:solidFill>
                  <a:srgbClr val="FF0000"/>
                </a:solidFill>
              </a:rPr>
              <a:t>= </a:t>
            </a:r>
            <a:r>
              <a:rPr lang="en-US">
                <a:solidFill>
                  <a:schemeClr val="tx1"/>
                </a:solidFill>
              </a:rPr>
              <a:t>nx.Graph() </a:t>
            </a:r>
            <a:r>
              <a:rPr lang="en-US"/>
              <a:t>                                  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#initialize our data structure</a:t>
            </a:r>
            <a:endParaRPr lang="en-US"/>
          </a:p>
          <a:p>
            <a:pPr marL="0" indent="0">
              <a:buNone/>
            </a:pPr>
            <a:r>
              <a:rPr lang="en-US"/>
              <a:t>for line in open('hw1/HepTh.txt', 'r'):</a:t>
            </a:r>
            <a:r>
              <a:rPr lang="en-US">
                <a:solidFill>
                  <a:schemeClr val="tx1"/>
                </a:solidFill>
              </a:rPr>
              <a:t> </a:t>
            </a:r>
            <a:r>
              <a:rPr lang="en-US"/>
              <a:t>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#line :  3466 	937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lang="en-US"/>
              <a:t>    ids </a:t>
            </a:r>
            <a:r>
              <a:rPr lang="en-US">
                <a:solidFill>
                  <a:srgbClr val="FF0000"/>
                </a:solidFill>
              </a:rPr>
              <a:t>= </a:t>
            </a:r>
            <a:r>
              <a:rPr lang="en-US"/>
              <a:t>line.split()                               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# ids = ['3466', '937']</a:t>
            </a:r>
            <a:endParaRPr lang="en-US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/>
              <a:t>   </a:t>
            </a:r>
            <a:r>
              <a:rPr lang="en-US">
                <a:solidFill>
                  <a:schemeClr val="tx1"/>
                </a:solidFill>
              </a:rPr>
              <a:t> G.add_edge( </a:t>
            </a:r>
            <a:r>
              <a:rPr lang="en-US">
                <a:solidFill>
                  <a:schemeClr val="accent1"/>
                </a:solidFill>
              </a:rPr>
              <a:t>int</a:t>
            </a:r>
            <a:r>
              <a:rPr lang="en-US">
                <a:solidFill>
                  <a:schemeClr val="tx1"/>
                </a:solidFill>
              </a:rPr>
              <a:t>(ids[</a:t>
            </a:r>
            <a:r>
              <a:rPr lang="en-US">
                <a:solidFill>
                  <a:srgbClr val="7030A0"/>
                </a:solidFill>
              </a:rPr>
              <a:t>0</a:t>
            </a:r>
            <a:r>
              <a:rPr lang="en-US">
                <a:solidFill>
                  <a:schemeClr val="tx1"/>
                </a:solidFill>
              </a:rPr>
              <a:t>]), </a:t>
            </a:r>
            <a:r>
              <a:rPr lang="en-US">
                <a:solidFill>
                  <a:schemeClr val="accent1"/>
                </a:solidFill>
              </a:rPr>
              <a:t>int</a:t>
            </a:r>
            <a:r>
              <a:rPr lang="en-US">
                <a:solidFill>
                  <a:schemeClr val="tx1"/>
                </a:solidFill>
              </a:rPr>
              <a:t>(ids[</a:t>
            </a:r>
            <a:r>
              <a:rPr lang="en-US">
                <a:solidFill>
                  <a:srgbClr val="7030A0"/>
                </a:solidFill>
              </a:rPr>
              <a:t>1</a:t>
            </a:r>
            <a:r>
              <a:rPr lang="en-US">
                <a:solidFill>
                  <a:schemeClr val="tx1"/>
                </a:solidFill>
              </a:rPr>
              <a:t>]) )</a:t>
            </a:r>
            <a:endParaRPr lang="en-US"/>
          </a:p>
          <a:p>
            <a:pPr marL="0" indent="0">
              <a:buNone/>
            </a:pPr>
            <a:r>
              <a:rPr lang="en-US"/>
              <a:t>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   #ids are strings, but add_edge wants integers.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    #make sure to convert them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Diameter(con.)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/>
              <a:t>We want simply: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 algn="ctr">
              <a:buNone/>
            </a:pPr>
            <a:r>
              <a:rPr lang="en-US" sz="3600" b="1"/>
              <a:t>nx.diameter(G)</a:t>
            </a:r>
            <a:endParaRPr lang="en-US" sz="3600" b="1"/>
          </a:p>
          <a:p>
            <a:pPr marL="0" indent="0" algn="ctr">
              <a:buNone/>
            </a:pPr>
            <a:endParaRPr lang="en-US" sz="3600" b="1"/>
          </a:p>
          <a:p>
            <a:pPr marL="0" indent="0" algn="l">
              <a:buNone/>
            </a:pPr>
            <a:r>
              <a:rPr lang="en-US"/>
              <a:t>but not working......</a:t>
            </a:r>
            <a:endParaRPr lang="en-US"/>
          </a:p>
          <a:p>
            <a:pPr marL="0" indent="457200" algn="l">
              <a:buNone/>
            </a:pPr>
            <a:r>
              <a:rPr lang="en-US"/>
              <a:t>Because the graph is divided into parts.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Diameter(con.)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b="1"/>
              <a:t>Solution:</a:t>
            </a:r>
            <a:endParaRPr lang="en-US" b="1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print("Diameter of the graph:",</a:t>
            </a:r>
            <a:endParaRPr lang="en-US"/>
          </a:p>
          <a:p>
            <a:pPr marL="0" indent="457200">
              <a:buNone/>
            </a:pPr>
            <a:r>
              <a:rPr lang="en-US"/>
              <a:t>max(</a:t>
            </a:r>
            <a:r>
              <a:rPr lang="en-US" sz="2800"/>
              <a:t>[nx.</a:t>
            </a:r>
            <a:r>
              <a:rPr lang="en-US" sz="2800">
                <a:highlight>
                  <a:srgbClr val="FFFF00"/>
                </a:highlight>
              </a:rPr>
              <a:t>diameter</a:t>
            </a:r>
            <a:r>
              <a:rPr lang="en-US" sz="2800"/>
              <a:t>(G.subgraph(subGraph)) </a:t>
            </a:r>
            <a:endParaRPr lang="en-US" sz="2800"/>
          </a:p>
          <a:p>
            <a:pPr marL="914400" lvl="2" indent="457200">
              <a:buNone/>
            </a:pPr>
            <a:r>
              <a:rPr lang="en-US" sz="2800"/>
              <a:t>for subGraph in list(nx.</a:t>
            </a:r>
            <a:r>
              <a:rPr lang="en-US" sz="2800">
                <a:highlight>
                  <a:srgbClr val="FFFF00"/>
                </a:highlight>
              </a:rPr>
              <a:t>connected_components</a:t>
            </a:r>
            <a:r>
              <a:rPr lang="en-US" sz="2800"/>
              <a:t>(G))]))</a:t>
            </a:r>
            <a:endParaRPr lang="en-US" sz="2800"/>
          </a:p>
          <a:p>
            <a:pPr marL="914400" lvl="2" indent="457200">
              <a:buNone/>
            </a:pPr>
            <a:endParaRPr lang="en-US" sz="2800"/>
          </a:p>
          <a:p>
            <a:pPr marL="914400" lvl="2" indent="457200">
              <a:buNone/>
            </a:pPr>
            <a:endParaRPr lang="en-US" sz="28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18055" y="5775325"/>
            <a:ext cx="7375525" cy="4019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Visualization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Using Gephi</a:t>
            </a:r>
            <a:endParaRPr lang="en-US"/>
          </a:p>
          <a:p>
            <a:r>
              <a:rPr lang="en-US"/>
              <a:t>Choose a layout to expand nodes.</a:t>
            </a:r>
            <a:endParaRPr lang="en-US"/>
          </a:p>
          <a:p>
            <a:r>
              <a:rPr lang="en-US"/>
              <a:t>In statistics, run the Average </a:t>
            </a:r>
            <a:endParaRPr lang="en-US"/>
          </a:p>
          <a:p>
            <a:pPr marL="0" indent="0">
              <a:buNone/>
            </a:pPr>
            <a:r>
              <a:rPr lang="en-US"/>
              <a:t>  Degree, Modularity.</a:t>
            </a:r>
            <a:endParaRPr lang="en-US"/>
          </a:p>
          <a:p>
            <a:r>
              <a:rPr lang="en-US"/>
              <a:t>Color by Modularity, </a:t>
            </a:r>
            <a:endParaRPr lang="en-US"/>
          </a:p>
          <a:p>
            <a:pPr marL="0" indent="0">
              <a:buNone/>
            </a:pPr>
            <a:r>
              <a:rPr lang="en-US"/>
              <a:t>  size nodes degree.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7" name="Picture 6" descr="/private/var/folders/t7/9bx7jw1s0txfbxcwrr0g5xp80000gn/T/com.kingsoft.wpsoffice.mac/picturecompress_20231004162325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2299970"/>
            <a:ext cx="5953125" cy="41802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762230" cy="685863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47700" y="1862455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/>
              <a:t>Use Fruchterman Reingold layout</a:t>
            </a:r>
            <a:endParaRPr lang="en-US"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1682</Words>
  <Application>WPS Presentation</Application>
  <PresentationFormat>宽屏</PresentationFormat>
  <Paragraphs>102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WPS</vt:lpstr>
      <vt:lpstr>PowerPoint 演示文稿</vt:lpstr>
      <vt:lpstr>PowerPoint 演示文稿</vt:lpstr>
      <vt:lpstr>Data Preprocessing</vt:lpstr>
      <vt:lpstr>PowerPoint 演示文稿</vt:lpstr>
      <vt:lpstr>PowerPoint 演示文稿</vt:lpstr>
      <vt:lpstr>PowerPoint 演示文稿</vt:lpstr>
      <vt:lpstr>Diameter(con.)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anciank</cp:lastModifiedBy>
  <cp:revision>14</cp:revision>
  <dcterms:created xsi:type="dcterms:W3CDTF">2023-10-08T13:34:57Z</dcterms:created>
  <dcterms:modified xsi:type="dcterms:W3CDTF">2023-10-08T13:34:57Z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1033-6.2.0.8299</vt:lpwstr>
  </property>
  <property fmtid="{D5CDD505-2E9C-101B-9397-08002B2CF9AE}" pid="3" name="ICV">
    <vt:lpwstr>E85FDE8E5B6E8544BE792265AE21F25F_43</vt:lpwstr>
  </property>
</Properties>
</file>

<file path=docProps/thumbnail.jpeg>
</file>